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Ubuntu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asar Sabi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20" Type="http://schemas.openxmlformats.org/officeDocument/2006/relationships/slide" Target="slides/slide14.xml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22" Type="http://schemas.openxmlformats.org/officeDocument/2006/relationships/slide" Target="slides/slide16.xml"/><Relationship Id="rId44" Type="http://schemas.openxmlformats.org/officeDocument/2006/relationships/font" Target="fonts/Nunito-regular.fntdata"/><Relationship Id="rId21" Type="http://schemas.openxmlformats.org/officeDocument/2006/relationships/slide" Target="slides/slide15.xml"/><Relationship Id="rId43" Type="http://schemas.openxmlformats.org/officeDocument/2006/relationships/font" Target="fonts/Ubuntu-boldItalic.fntdata"/><Relationship Id="rId24" Type="http://schemas.openxmlformats.org/officeDocument/2006/relationships/slide" Target="slides/slide18.xml"/><Relationship Id="rId46" Type="http://schemas.openxmlformats.org/officeDocument/2006/relationships/font" Target="fonts/Nunito-italic.fntdata"/><Relationship Id="rId23" Type="http://schemas.openxmlformats.org/officeDocument/2006/relationships/slide" Target="slides/slide17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28T10:37:38.268">
    <p:pos x="6000" y="0"/>
    <p:text>Wikicommons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ensemble.RandomForestClassifier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8328bc2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8328bc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7b6e6b125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7b6e6b125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8740bdbc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8740bdbc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b6e6b125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b6e6b125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One-Hot Encoded different features. For example here we hot encoded the nationality of the students. The sample was quite </a:t>
            </a:r>
            <a:r>
              <a:rPr lang="en-US"/>
              <a:t>small, but you can see that there is an association with the accuracy of the model if you are from poorer countries eg Santomena (Sao Tome and Principe a former Portugese colony in the Caribeean), Brazil, Moldova and Columbia 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FFFFFF"/>
                </a:solidFill>
              </a:rPr>
              <a:t>A logistical regression model used  to determine the target variable of “dropout vs graduate”, using the 32 attributes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We were a achieve n overall accuracy score of 92%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88e336c7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88e336c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Approx 2200 graduates, to 1400 dropouts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 we used the </a:t>
            </a:r>
            <a:r>
              <a:rPr b="0" i="0" lang="en-US" sz="180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RandomOverSampler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Module from the Imbalanced Library to Retrain the Model.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/>
              <a:t>Universities have come a long way since their early days in the medieval period. 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/>
              <a:t>In our globalized world, we've observed that universities grapple with ensuring student retention and success. Factors such as socio-economic background, academic performance, and personal circumstances play a pivotal role – elements that we've aimed to analyze in our dataset.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7b6e6b125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7b6e6b125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found fea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8740bdb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8740bdb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8740bdbc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8740bdbc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trees that would get used in making the decisions. By default its 100.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decision tree is a balanced tree.  A random Forest is not a balanced tree.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although that hasn’t worked, it has given us useful information which is quite intuitive, if you are struggling in semester 1 and 2. </a:t>
            </a:r>
            <a:endParaRPr/>
          </a:p>
        </p:txBody>
      </p:sp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7b6e6b125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7b6e6b125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 - </a:t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7b6e6b12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7b6e6b12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 doesn’t get affected by scaling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7b6e6b12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7b6e6b12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e.g agronomy, design, education, nursing, journalism, management, social service, and technologies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our dataset sources Kaggle and used csv file.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The data has been compiled from data held by the Portugese equivalent of UCAS:</a:t>
            </a:r>
            <a:endParaRPr sz="15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7b6e6b12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7b6e6b12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we created an accurate supervised learning model by modifying a number of status.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7b6e6b125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7b6e6b125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Using other models  eg decision tree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8740bd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8740bd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7b6e6b12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7b6e6b12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Q) what other models can you use:   we stuck to sci kit learn, but we could have used neural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 (called SVC in scikitlearn support vector </a:t>
            </a:r>
            <a:r>
              <a:rPr lang="en-US"/>
              <a:t>classifier</a:t>
            </a:r>
            <a:r>
              <a:rPr lang="en-US"/>
              <a:t>), neural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sklearn.ensemble.RandomForestClassifier — scikit-learn 1.3.1 documentation</a:t>
            </a:r>
            <a:r>
              <a:rPr lang="en-US"/>
              <a:t> we could have adjusted the maximum depth of the tree, the split (criterion)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comprehend our dataset and explore potential insights, we began by creating tables and importing our data into an SQL database. we then executed a query to calculate the average performance metrics based on outcomes and gender.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Notably, the DROPOUTS showed lower grades of 7.32 for 1st semester and 5.66 for 2nd semester, while "GRADUATES" excelled with 12.56 for 1st semester and 12.66 for 2nd semester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What's clear from these numbers is that academic performance, especially as indicated by the semester grades, is a strong predictor of student outcomes.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Those with lower grades are more likely to drop out compared to their counterparts.</a:t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7b6e6b12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then did a bit of </a:t>
            </a:r>
            <a:r>
              <a:rPr lang="en-US"/>
              <a:t>analysis</a:t>
            </a:r>
            <a:r>
              <a:rPr lang="en-US"/>
              <a:t> into the influence of gender on average academic performances: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dropouts, females' grades decreased from 8 to 6 between the 1st and 2nd semesters, while males' grades dropped from 6.15 to 4.72. For graduates, females demonstrated a slight increase in grades, going from 12.85 to 12.93, while males' grades improved from 12.04 to 12.17 between the 1st and 2nd semesters.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data indicates that, regardless of the outcome, females consistently achieve higher grades than males, suggesting that gender may play a substantial role in academic performance and results.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based on our initral findings, we propose implementing proactive measures for students whose grades fall below a specific threshold, providing them with additional academic support to enhance their educational outcomes.</a:t>
            </a:r>
            <a:endParaRPr/>
          </a:p>
        </p:txBody>
      </p:sp>
      <p:sp>
        <p:nvSpPr>
          <p:cNvPr id="184" name="Google Shape;184;g287b6e6b12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To clean and process the data : we did the </a:t>
            </a:r>
            <a:r>
              <a:rPr lang="en-US" sz="1400">
                <a:solidFill>
                  <a:schemeClr val="dk1"/>
                </a:solidFill>
              </a:rPr>
              <a:t>following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REMOVED THE ENROLLED ROWS (APPROXIMATELY 700 ROWS)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REMOVED </a:t>
            </a:r>
            <a:r>
              <a:rPr lang="en-US" sz="1400">
                <a:solidFill>
                  <a:srgbClr val="AF7B5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THE APPLICATION MODE AND ORDER features.</a:t>
            </a: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THIS INFORMATION WAS ADMINISTRATIVE AND COULD POTENTIALLY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CONFUSE OUR MODELLING ANALYSIS. </a:t>
            </a:r>
            <a:endParaRPr sz="14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IMPORTED THE DATA INTO SQL and</a:t>
            </a:r>
            <a:r>
              <a:rPr lang="en-US" sz="1400">
                <a:solidFill>
                  <a:schemeClr val="dk1"/>
                </a:solidFill>
              </a:rPr>
              <a:t> we also changed the categorical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target data labels of graduate vs dropout into binary 0 vs 1 in order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for our model to work.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7b6e6b12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7b6e6b12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</a:rPr>
              <a:t>In order to use the data in tableau visualisations the numerical data needed to be converted to the categorical data.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Comparing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of enrollment vs graduation status</a:t>
            </a:r>
            <a:r>
              <a:rPr lang="en-US" sz="1400">
                <a:solidFill>
                  <a:srgbClr val="666666"/>
                </a:solidFill>
              </a:rPr>
              <a:t>; In all the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groups</a:t>
            </a:r>
            <a:r>
              <a:rPr lang="en-US" sz="1400">
                <a:solidFill>
                  <a:srgbClr val="666666"/>
                </a:solidFill>
              </a:rPr>
              <a:t> graduate numbers are higher than the dropout numbers or at least equal.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</a:rPr>
              <a:t>There is a large proportion of students in the </a:t>
            </a:r>
            <a:r>
              <a:rPr lang="en-US" sz="1400">
                <a:solidFill>
                  <a:srgbClr val="666666"/>
                </a:solidFill>
                <a:highlight>
                  <a:schemeClr val="accent4"/>
                </a:highlight>
              </a:rPr>
              <a:t>age group of  17-21 </a:t>
            </a:r>
            <a:r>
              <a:rPr lang="en-US" sz="1400">
                <a:solidFill>
                  <a:srgbClr val="666666"/>
                </a:solidFill>
              </a:rPr>
              <a:t>with a graduate: dropout ratio of approx 3:1.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accent4"/>
                </a:highlight>
              </a:rPr>
              <a:t>This indicates that age group might have a significant role in academic performance and outcomes.</a:t>
            </a:r>
            <a:endParaRPr sz="14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Comparing student national status vs graduate status: For both international and non international students, the number of graduates is significantly higher especially that for non international students.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b6e6b125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b6e6b125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If we break down the data by course; over all across all subjects </a:t>
            </a:r>
            <a:r>
              <a:rPr lang="en-US" sz="1400">
                <a:highlight>
                  <a:schemeClr val="accent4"/>
                </a:highlight>
              </a:rPr>
              <a:t>graduate numbers are significantly higher than dropout numbers</a:t>
            </a:r>
            <a:r>
              <a:rPr lang="en-US" sz="1400"/>
              <a:t>, </a:t>
            </a:r>
            <a:r>
              <a:rPr lang="en-US" sz="1400"/>
              <a:t>apart</a:t>
            </a:r>
            <a:r>
              <a:rPr lang="en-US" sz="1400"/>
              <a:t> from the Biofuel production and Informatics engineering courses which a significantly high number of dropouts compared to graduates. 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328bc2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328bc2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1556565"/>
            <a:ext cx="9297047" cy="3330482"/>
            <a:chOff x="1" y="2075420"/>
            <a:chExt cx="12396066" cy="4440643"/>
          </a:xfrm>
        </p:grpSpPr>
        <p:sp>
          <p:nvSpPr>
            <p:cNvPr id="137" name="Google Shape;137;p14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0435065" y="4048931"/>
              <a:ext cx="1381607" cy="1381607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rgbClr val="323F4F">
                    <a:alpha val="20000"/>
                  </a:srgbClr>
                </a:gs>
                <a:gs pos="100000">
                  <a:srgbClr val="222A35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 rot="-90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rgbClr val="323F4F">
                    <a:alpha val="9803"/>
                  </a:srgbClr>
                </a:gs>
                <a:gs pos="100000">
                  <a:srgbClr val="323F4F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cap="flat" cmpd="sng" w="31750">
              <a:solidFill>
                <a:srgbClr val="8296B0">
                  <a:alpha val="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-5400000">
            <a:off x="7828610" y="781954"/>
            <a:ext cx="2097346" cy="533439"/>
          </a:xfrm>
          <a:prstGeom prst="rect">
            <a:avLst/>
          </a:prstGeom>
          <a:gradFill>
            <a:gsLst>
              <a:gs pos="0">
                <a:srgbClr val="ACB8CA">
                  <a:alpha val="0"/>
                </a:srgbClr>
              </a:gs>
              <a:gs pos="100000">
                <a:srgbClr val="323F4F">
                  <a:alpha val="9803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>
            <a:gsLst>
              <a:gs pos="0">
                <a:srgbClr val="222A35">
                  <a:alpha val="9803"/>
                </a:srgbClr>
              </a:gs>
              <a:gs pos="10000">
                <a:srgbClr val="222A35">
                  <a:alpha val="9803"/>
                </a:srgbClr>
              </a:gs>
              <a:gs pos="100000">
                <a:srgbClr val="8296B0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4"/>
          <p:cNvGrpSpPr/>
          <p:nvPr/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46" name="Google Shape;146;p14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descr="Graduates Throwing Hats" id="150" name="Google Shape;150;p14"/>
          <p:cNvPicPr preferRelativeResize="0"/>
          <p:nvPr/>
        </p:nvPicPr>
        <p:blipFill rotWithShape="1">
          <a:blip r:embed="rId3">
            <a:alphaModFix amt="25000"/>
          </a:blip>
          <a:srcRect b="285" l="0" r="1" t="0"/>
          <a:stretch/>
        </p:blipFill>
        <p:spPr>
          <a:xfrm>
            <a:off x="575580" y="22161"/>
            <a:ext cx="8041304" cy="451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type="ctrTitle"/>
          </p:nvPr>
        </p:nvSpPr>
        <p:spPr>
          <a:xfrm>
            <a:off x="1827650" y="257750"/>
            <a:ext cx="54864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alibri"/>
              <a:buNone/>
            </a:pPr>
            <a:r>
              <a:rPr b="1" lang="en-US" sz="43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Predictive Modelling of University Dropouts</a:t>
            </a:r>
            <a:endParaRPr b="1" sz="4500"/>
          </a:p>
        </p:txBody>
      </p:sp>
      <p:grpSp>
        <p:nvGrpSpPr>
          <p:cNvPr id="152" name="Google Shape;152;p14"/>
          <p:cNvGrpSpPr/>
          <p:nvPr/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3" name="Google Shape;153;p14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8296B0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1650231" y="2352914"/>
            <a:ext cx="54864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Team 2 – The Cabbages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Project 4 Data Visualisation Bootcamp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Yasar, Tooba, Musab, Ifa &amp; Zeeshan</a:t>
            </a:r>
            <a:endParaRPr b="1" sz="2400">
              <a:solidFill>
                <a:srgbClr val="000000"/>
              </a:solidFill>
            </a:endParaRPr>
          </a:p>
          <a:p>
            <a:pPr indent="8890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427950" y="333875"/>
            <a:ext cx="82881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Marital Status VS Dropout &amp; Graduate</a:t>
            </a:r>
            <a:endParaRPr sz="2500"/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6212150" y="1287725"/>
            <a:ext cx="23841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8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20">
                <a:solidFill>
                  <a:srgbClr val="000000"/>
                </a:solidFill>
              </a:rPr>
              <a:t>Single people have the most dropouts in comparison to no dropouts for widowers.</a:t>
            </a:r>
            <a:endParaRPr sz="182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605"/>
              <a:buNone/>
            </a:pPr>
            <a:r>
              <a:rPr lang="en-US" sz="18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20">
                <a:solidFill>
                  <a:srgbClr val="000000"/>
                </a:solidFill>
              </a:rPr>
              <a:t>Single people are also most likely to graduate whereas widowers are the least.</a:t>
            </a:r>
            <a:endParaRPr sz="18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715"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031525"/>
            <a:ext cx="5585901" cy="35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969696"/>
            </a:gs>
          </a:gsLst>
          <a:lin ang="5040000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600"/>
              <a:t>Machine Learning</a:t>
            </a:r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56058" y="1860446"/>
            <a:ext cx="7429499" cy="2091600"/>
            <a:chOff x="0" y="29868"/>
            <a:chExt cx="7429499" cy="2091600"/>
          </a:xfrm>
        </p:grpSpPr>
        <p:sp>
          <p:nvSpPr>
            <p:cNvPr id="243" name="Google Shape;243;p24"/>
            <p:cNvSpPr/>
            <p:nvPr/>
          </p:nvSpPr>
          <p:spPr>
            <a:xfrm>
              <a:off x="0" y="298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0" y="5671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 txBox="1"/>
            <p:nvPr/>
          </p:nvSpPr>
          <p:spPr>
            <a:xfrm>
              <a:off x="23417" y="5905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Python 3.7.11</a:t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0" y="11044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3417" y="11278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Pandas library version 1.4.3, </a:t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0" y="1641768"/>
              <a:ext cx="7429499" cy="479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23417" y="1665185"/>
              <a:ext cx="7382665" cy="43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Scikit-learn library version 1.1.1, 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we have a problem?</a:t>
            </a:r>
            <a:endParaRPr/>
          </a:p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8206" l="0" r="37488" t="30368"/>
          <a:stretch/>
        </p:blipFill>
        <p:spPr>
          <a:xfrm>
            <a:off x="255275" y="244950"/>
            <a:ext cx="8449474" cy="4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735325" y="2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One-Hot Encoding</a:t>
            </a:r>
            <a:endParaRPr/>
          </a:p>
        </p:txBody>
      </p:sp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26128" l="0" r="0" t="0"/>
          <a:stretch/>
        </p:blipFill>
        <p:spPr>
          <a:xfrm>
            <a:off x="1392975" y="1301425"/>
            <a:ext cx="6070275" cy="33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4850824" y="1072541"/>
            <a:ext cx="2807300" cy="2667800"/>
          </a:xfrm>
          <a:custGeom>
            <a:rect b="b" l="l" r="r" t="t"/>
            <a:pathLst>
              <a:path extrusionOk="0" h="106712" w="112292">
                <a:moveTo>
                  <a:pt x="112292" y="21846"/>
                </a:moveTo>
                <a:cubicBezTo>
                  <a:pt x="87198" y="7509"/>
                  <a:pt x="51836" y="-8898"/>
                  <a:pt x="27056" y="5975"/>
                </a:cubicBezTo>
                <a:cubicBezTo>
                  <a:pt x="11635" y="15230"/>
                  <a:pt x="11988" y="38654"/>
                  <a:pt x="5307" y="55352"/>
                </a:cubicBezTo>
                <a:cubicBezTo>
                  <a:pt x="1765" y="64205"/>
                  <a:pt x="604" y="74033"/>
                  <a:pt x="604" y="83568"/>
                </a:cubicBezTo>
                <a:cubicBezTo>
                  <a:pt x="604" y="87896"/>
                  <a:pt x="-1281" y="93439"/>
                  <a:pt x="1780" y="96500"/>
                </a:cubicBezTo>
                <a:cubicBezTo>
                  <a:pt x="14198" y="108918"/>
                  <a:pt x="35947" y="106494"/>
                  <a:pt x="53509" y="106494"/>
                </a:cubicBezTo>
                <a:cubicBezTo>
                  <a:pt x="65369" y="106494"/>
                  <a:pt x="77272" y="104669"/>
                  <a:pt x="88778" y="101791"/>
                </a:cubicBezTo>
                <a:cubicBezTo>
                  <a:pt x="93879" y="100515"/>
                  <a:pt x="99971" y="99113"/>
                  <a:pt x="102886" y="94737"/>
                </a:cubicBezTo>
                <a:cubicBezTo>
                  <a:pt x="111859" y="81266"/>
                  <a:pt x="107423" y="62666"/>
                  <a:pt x="108765" y="46535"/>
                </a:cubicBezTo>
                <a:cubicBezTo>
                  <a:pt x="109485" y="37888"/>
                  <a:pt x="114502" y="20671"/>
                  <a:pt x="105825" y="206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856047" y="463900"/>
            <a:ext cx="44982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400">
                <a:solidFill>
                  <a:schemeClr val="lt1"/>
                </a:solidFill>
              </a:rPr>
              <a:t>Supervised Learning Model</a:t>
            </a:r>
            <a:endParaRPr/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601975" y="1687125"/>
            <a:ext cx="38481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Logistic </a:t>
            </a:r>
            <a:r>
              <a:rPr lang="en-US" sz="1500">
                <a:solidFill>
                  <a:schemeClr val="lt1"/>
                </a:solidFill>
              </a:rPr>
              <a:t>regression model.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Target variable (dependent variable): “dropout vs graduate”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32 features (independent variables)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I</a:t>
            </a:r>
            <a:r>
              <a:rPr lang="en-US" sz="1500">
                <a:solidFill>
                  <a:schemeClr val="lt1"/>
                </a:solidFill>
              </a:rPr>
              <a:t>nitial train/test split:  75%/25%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Overall accuracy 92%</a:t>
            </a:r>
            <a:endParaRPr sz="1500">
              <a:solidFill>
                <a:schemeClr val="lt1"/>
              </a:solidFill>
            </a:endParaRPr>
          </a:p>
          <a:p>
            <a:pPr indent="23812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>
                <a:solidFill>
                  <a:schemeClr val="lt1"/>
                </a:solidFill>
              </a:rPr>
              <a:t>Dropout Recall 86%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descr="A number of numbers in a row&#10;&#10;Description automatically generated with medium confidence"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1825" y="3333558"/>
            <a:ext cx="4092300" cy="142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524" y="1827700"/>
            <a:ext cx="4638675" cy="16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5809700" y="1449975"/>
            <a:ext cx="2277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441858" y="2366292"/>
            <a:ext cx="563150" cy="212100"/>
          </a:xfrm>
          <a:custGeom>
            <a:rect b="b" l="l" r="r" t="t"/>
            <a:pathLst>
              <a:path extrusionOk="0" h="8484" w="22526">
                <a:moveTo>
                  <a:pt x="20565" y="2732"/>
                </a:moveTo>
                <a:cubicBezTo>
                  <a:pt x="15804" y="-2029"/>
                  <a:pt x="-3154" y="67"/>
                  <a:pt x="579" y="5671"/>
                </a:cubicBezTo>
                <a:cubicBezTo>
                  <a:pt x="2347" y="8326"/>
                  <a:pt x="6890" y="6660"/>
                  <a:pt x="9984" y="7434"/>
                </a:cubicBezTo>
                <a:cubicBezTo>
                  <a:pt x="14016" y="8442"/>
                  <a:pt x="21016" y="9615"/>
                  <a:pt x="22328" y="5671"/>
                </a:cubicBezTo>
                <a:cubicBezTo>
                  <a:pt x="22724" y="4481"/>
                  <a:pt x="20865" y="3618"/>
                  <a:pt x="19977" y="27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28"/>
          <p:cNvSpPr/>
          <p:nvPr/>
        </p:nvSpPr>
        <p:spPr>
          <a:xfrm>
            <a:off x="7285211" y="2644989"/>
            <a:ext cx="493725" cy="269700"/>
          </a:xfrm>
          <a:custGeom>
            <a:rect b="b" l="l" r="r" t="t"/>
            <a:pathLst>
              <a:path extrusionOk="0" h="10788" w="19749">
                <a:moveTo>
                  <a:pt x="19749" y="3928"/>
                </a:moveTo>
                <a:cubicBezTo>
                  <a:pt x="15073" y="1589"/>
                  <a:pt x="9538" y="-868"/>
                  <a:pt x="4466" y="401"/>
                </a:cubicBezTo>
                <a:cubicBezTo>
                  <a:pt x="1218" y="1213"/>
                  <a:pt x="-1429" y="7438"/>
                  <a:pt x="939" y="9806"/>
                </a:cubicBezTo>
                <a:cubicBezTo>
                  <a:pt x="2607" y="11474"/>
                  <a:pt x="5634" y="10394"/>
                  <a:pt x="7993" y="10394"/>
                </a:cubicBezTo>
                <a:cubicBezTo>
                  <a:pt x="11375" y="10394"/>
                  <a:pt x="15594" y="11023"/>
                  <a:pt x="17986" y="8631"/>
                </a:cubicBezTo>
                <a:cubicBezTo>
                  <a:pt x="19372" y="7245"/>
                  <a:pt x="17986" y="4712"/>
                  <a:pt x="17986" y="27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Dropout recall?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4927467" y="463888"/>
            <a:ext cx="3560316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700"/>
              <a:t>O</a:t>
            </a:r>
            <a:r>
              <a:rPr lang="en-US" sz="1700"/>
              <a:t>riginal data was imbalanced.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700"/>
              <a:t>Target data skewed towards graduate  ( 3:2 ratio)</a:t>
            </a:r>
            <a:endParaRPr/>
          </a:p>
        </p:txBody>
      </p:sp>
      <p:pic>
        <p:nvPicPr>
          <p:cNvPr descr="A graph with a yellow and blue rectangle&#10;&#10;Description automatically generated"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024" y="860349"/>
            <a:ext cx="3697099" cy="3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300"/>
              <a:t>Retrain the model →</a:t>
            </a:r>
            <a:r>
              <a:rPr lang="en-US" sz="2300">
                <a:solidFill>
                  <a:schemeClr val="lt1"/>
                </a:solidFill>
              </a:rPr>
              <a:t> </a:t>
            </a:r>
            <a:r>
              <a:rPr lang="en-US" sz="2300">
                <a:solidFill>
                  <a:srgbClr val="FF0000"/>
                </a:solidFill>
              </a:rPr>
              <a:t>RandomOverSampler</a:t>
            </a:r>
            <a:r>
              <a:rPr lang="en-US" sz="2300">
                <a:solidFill>
                  <a:schemeClr val="lt1"/>
                </a:solidFill>
              </a:rPr>
              <a:t> Module (</a:t>
            </a:r>
            <a:r>
              <a:rPr lang="en-US" sz="2300"/>
              <a:t>f</a:t>
            </a:r>
            <a:r>
              <a:rPr lang="en-US" sz="2300"/>
              <a:t>rom Imbalanced Library)</a:t>
            </a:r>
            <a:endParaRPr/>
          </a:p>
        </p:txBody>
      </p:sp>
      <p:grpSp>
        <p:nvGrpSpPr>
          <p:cNvPr id="301" name="Google Shape;301;p31"/>
          <p:cNvGrpSpPr/>
          <p:nvPr/>
        </p:nvGrpSpPr>
        <p:grpSpPr>
          <a:xfrm>
            <a:off x="896277" y="1777758"/>
            <a:ext cx="7349063" cy="2475000"/>
            <a:chOff x="40218" y="90642"/>
            <a:chExt cx="7349063" cy="2475000"/>
          </a:xfrm>
        </p:grpSpPr>
        <p:sp>
          <p:nvSpPr>
            <p:cNvPr id="302" name="Google Shape;302;p31"/>
            <p:cNvSpPr/>
            <p:nvPr/>
          </p:nvSpPr>
          <p:spPr>
            <a:xfrm>
              <a:off x="468000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53187" y="375829"/>
              <a:ext cx="767812" cy="767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0218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40218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WHEN USING THE OVERSAMPLED DATA OF THE DROPOUTS</a:t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045656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330843" y="375829"/>
              <a:ext cx="767812" cy="767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617875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 txBox="1"/>
            <p:nvPr/>
          </p:nvSpPr>
          <p:spPr>
            <a:xfrm>
              <a:off x="2617875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OVERALL ACCURACY REMAINED SAME 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92%)</a:t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5623312" y="906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5908500" y="375829"/>
              <a:ext cx="767812" cy="7678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5195531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 txBox="1"/>
            <p:nvPr/>
          </p:nvSpPr>
          <p:spPr>
            <a:xfrm>
              <a:off x="5195531" y="1845642"/>
              <a:ext cx="21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DROPOUT </a:t>
              </a: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RECALL INCREASED FROM 86% TO 88% </a:t>
              </a:r>
              <a:endParaRPr/>
            </a:p>
          </p:txBody>
        </p:sp>
      </p:grpSp>
      <p:pic>
        <p:nvPicPr>
          <p:cNvPr id="314" name="Google Shape;3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1000" y="1777738"/>
            <a:ext cx="47053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13" y="2193338"/>
            <a:ext cx="47720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500">
                <a:solidFill>
                  <a:schemeClr val="lt1"/>
                </a:solidFill>
              </a:rPr>
              <a:t> Adjust  t</a:t>
            </a:r>
            <a:r>
              <a:rPr lang="en-US" sz="2500"/>
              <a:t>rain/test</a:t>
            </a:r>
            <a:r>
              <a:rPr lang="en-US" sz="2500">
                <a:solidFill>
                  <a:schemeClr val="lt1"/>
                </a:solidFill>
              </a:rPr>
              <a:t> split </a:t>
            </a:r>
            <a:endParaRPr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5339452" y="1729200"/>
            <a:ext cx="29472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-</a:t>
            </a:r>
            <a:r>
              <a:rPr lang="en-US" sz="1800">
                <a:solidFill>
                  <a:schemeClr val="lt1"/>
                </a:solidFill>
              </a:rPr>
              <a:t>train/test split of 80/20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-</a:t>
            </a:r>
            <a:r>
              <a:rPr lang="en-US" sz="1800">
                <a:solidFill>
                  <a:schemeClr val="lt1"/>
                </a:solidFill>
              </a:rPr>
              <a:t>Dropout recall &amp; accuracy similar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3627575" y="3120500"/>
            <a:ext cx="550899" cy="308050"/>
          </a:xfrm>
          <a:custGeom>
            <a:rect b="b" l="l" r="r" t="t"/>
            <a:pathLst>
              <a:path extrusionOk="0" h="12322" w="22935">
                <a:moveTo>
                  <a:pt x="22037" y="3719"/>
                </a:moveTo>
                <a:cubicBezTo>
                  <a:pt x="18195" y="836"/>
                  <a:pt x="12733" y="779"/>
                  <a:pt x="7929" y="779"/>
                </a:cubicBezTo>
                <a:cubicBezTo>
                  <a:pt x="5578" y="779"/>
                  <a:pt x="2538" y="-884"/>
                  <a:pt x="875" y="779"/>
                </a:cubicBezTo>
                <a:cubicBezTo>
                  <a:pt x="-511" y="2165"/>
                  <a:pt x="147" y="4839"/>
                  <a:pt x="875" y="6658"/>
                </a:cubicBezTo>
                <a:cubicBezTo>
                  <a:pt x="3135" y="12306"/>
                  <a:pt x="12739" y="13284"/>
                  <a:pt x="18510" y="11360"/>
                </a:cubicBezTo>
                <a:cubicBezTo>
                  <a:pt x="21626" y="10321"/>
                  <a:pt x="24734" y="1955"/>
                  <a:pt x="21449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5829500" y="-122693362"/>
            <a:ext cx="47053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2205650" y="178150"/>
            <a:ext cx="6422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/>
              <a:t>H</a:t>
            </a:r>
            <a:r>
              <a:rPr lang="en-US" sz="3600">
                <a:solidFill>
                  <a:schemeClr val="lt1"/>
                </a:solidFill>
              </a:rPr>
              <a:t>istory of education</a:t>
            </a:r>
            <a:endParaRPr/>
          </a:p>
        </p:txBody>
      </p: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2005350" y="1546850"/>
            <a:ext cx="3201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t/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/>
              <a:t>       Our dataset focuses on higher education and the </a:t>
            </a:r>
            <a:r>
              <a:rPr lang="en-US" sz="1400"/>
              <a:t> </a:t>
            </a:r>
            <a:r>
              <a:rPr lang="en-US" sz="1400"/>
              <a:t>factors that influence student outcomes, specifically dropouts and completions.</a:t>
            </a:r>
            <a:endParaRPr sz="1400"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bstract blurred public library with bookshelves" id="164" name="Google Shape;164;p15"/>
          <p:cNvPicPr preferRelativeResize="0"/>
          <p:nvPr/>
        </p:nvPicPr>
        <p:blipFill rotWithShape="1">
          <a:blip r:embed="rId4">
            <a:alphaModFix/>
          </a:blip>
          <a:srcRect b="0" l="9136" r="31475" t="0"/>
          <a:stretch/>
        </p:blipFill>
        <p:spPr>
          <a:xfrm>
            <a:off x="-4201" y="0"/>
            <a:ext cx="194914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350" y="1262825"/>
            <a:ext cx="3641625" cy="275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819" y="161991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819150" y="347800"/>
            <a:ext cx="7505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Can we identify features of importance?</a:t>
            </a:r>
            <a:endParaRPr/>
          </a:p>
        </p:txBody>
      </p:sp>
      <p:pic>
        <p:nvPicPr>
          <p:cNvPr descr="A graph with blue and black text&#10;&#10;Description automatically generated" id="337" name="Google Shape;337;p34"/>
          <p:cNvPicPr preferRelativeResize="0"/>
          <p:nvPr/>
        </p:nvPicPr>
        <p:blipFill rotWithShape="1">
          <a:blip r:embed="rId4">
            <a:alphaModFix/>
          </a:blip>
          <a:srcRect b="3" l="6523" r="2" t="0"/>
          <a:stretch/>
        </p:blipFill>
        <p:spPr>
          <a:xfrm>
            <a:off x="442500" y="979700"/>
            <a:ext cx="5001401" cy="37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5515775" y="1629875"/>
            <a:ext cx="29559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RandomForest Features of Importance capabilities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-baseline 32 features of importance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 Random Forest Classifier didn’t improve the model.</a:t>
            </a:r>
            <a:endParaRPr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50" y="2420725"/>
            <a:ext cx="46386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690550" y="412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Adjusting n_estimators</a:t>
            </a:r>
            <a:endParaRPr/>
          </a:p>
        </p:txBody>
      </p:sp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366838"/>
            <a:ext cx="724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1018884" y="463900"/>
            <a:ext cx="74688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1900" u="none" strike="noStrike"/>
              <a:t>Removing curricular d</a:t>
            </a:r>
            <a:r>
              <a:rPr lang="en-US" sz="1900"/>
              <a:t>ata</a:t>
            </a:r>
            <a:r>
              <a:rPr b="0" i="0" lang="en-US" sz="1900" u="none" strike="noStrike"/>
              <a:t> features </a:t>
            </a:r>
            <a:r>
              <a:rPr lang="en-US" sz="1900"/>
              <a:t>→ </a:t>
            </a:r>
            <a:r>
              <a:rPr b="0" i="0" lang="en-US" sz="1900" u="none" strike="noStrike"/>
              <a:t>worsened </a:t>
            </a:r>
            <a:r>
              <a:rPr lang="en-US" sz="1900"/>
              <a:t>model accuracy (76% from 92%)</a:t>
            </a:r>
            <a:br>
              <a:rPr lang="en-US" sz="1200">
                <a:solidFill>
                  <a:srgbClr val="FFFFFF"/>
                </a:solidFill>
              </a:rPr>
            </a:br>
            <a:endParaRPr sz="1200">
              <a:solidFill>
                <a:srgbClr val="FFFFFF"/>
              </a:solidFill>
            </a:endParaRPr>
          </a:p>
        </p:txBody>
      </p:sp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A screenshot of a computer&#10;&#10;Description automatically generated" id="359" name="Google Shape;359;p37"/>
          <p:cNvPicPr preferRelativeResize="0"/>
          <p:nvPr/>
        </p:nvPicPr>
        <p:blipFill rotWithShape="1">
          <a:blip r:embed="rId3">
            <a:alphaModFix/>
          </a:blip>
          <a:srcRect b="21154" l="5508" r="47250" t="39479"/>
          <a:stretch/>
        </p:blipFill>
        <p:spPr>
          <a:xfrm>
            <a:off x="1298125" y="1957125"/>
            <a:ext cx="6121599" cy="1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/>
          <p:nvPr/>
        </p:nvSpPr>
        <p:spPr>
          <a:xfrm>
            <a:off x="6434450" y="3566150"/>
            <a:ext cx="697855" cy="347357"/>
          </a:xfrm>
          <a:custGeom>
            <a:rect b="b" l="l" r="r" t="t"/>
            <a:pathLst>
              <a:path extrusionOk="0" h="12322" w="22935">
                <a:moveTo>
                  <a:pt x="22037" y="3719"/>
                </a:moveTo>
                <a:cubicBezTo>
                  <a:pt x="18195" y="836"/>
                  <a:pt x="12733" y="779"/>
                  <a:pt x="7929" y="779"/>
                </a:cubicBezTo>
                <a:cubicBezTo>
                  <a:pt x="5578" y="779"/>
                  <a:pt x="2538" y="-884"/>
                  <a:pt x="875" y="779"/>
                </a:cubicBezTo>
                <a:cubicBezTo>
                  <a:pt x="-511" y="2165"/>
                  <a:pt x="147" y="4839"/>
                  <a:pt x="875" y="6658"/>
                </a:cubicBezTo>
                <a:cubicBezTo>
                  <a:pt x="3135" y="12306"/>
                  <a:pt x="12739" y="13284"/>
                  <a:pt x="18510" y="11360"/>
                </a:cubicBezTo>
                <a:cubicBezTo>
                  <a:pt x="21626" y="10321"/>
                  <a:pt x="24734" y="1955"/>
                  <a:pt x="21449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38" y="1684275"/>
            <a:ext cx="32289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819" y="161991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222003" y="200826"/>
            <a:ext cx="5293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R</a:t>
            </a:r>
            <a:r>
              <a:rPr b="0" i="0" lang="en-US" sz="1900" u="none" strike="noStrike"/>
              <a:t>emove all the features of least importance</a:t>
            </a:r>
            <a:br>
              <a:rPr b="0" lang="en-US" sz="1300"/>
            </a:br>
            <a:br>
              <a:rPr lang="en-US" sz="1300"/>
            </a:br>
            <a:endParaRPr sz="1300"/>
          </a:p>
        </p:txBody>
      </p:sp>
      <p:sp>
        <p:nvSpPr>
          <p:cNvPr id="374" name="Google Shape;374;p39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A screenshot of a computer code&#10;&#10;Description automatically generated" id="375" name="Google Shape;375;p39"/>
          <p:cNvPicPr preferRelativeResize="0"/>
          <p:nvPr/>
        </p:nvPicPr>
        <p:blipFill rotWithShape="1">
          <a:blip r:embed="rId3">
            <a:alphaModFix/>
          </a:blip>
          <a:srcRect b="6385" l="3620" r="12183" t="9261"/>
          <a:stretch/>
        </p:blipFill>
        <p:spPr>
          <a:xfrm>
            <a:off x="2606050" y="658425"/>
            <a:ext cx="6319151" cy="126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blue and black text&#10;&#10;Description automatically generated" id="376" name="Google Shape;376;p39"/>
          <p:cNvPicPr preferRelativeResize="0"/>
          <p:nvPr/>
        </p:nvPicPr>
        <p:blipFill rotWithShape="1">
          <a:blip r:embed="rId4">
            <a:alphaModFix/>
          </a:blip>
          <a:srcRect b="0" l="6524" r="0" t="0"/>
          <a:stretch/>
        </p:blipFill>
        <p:spPr>
          <a:xfrm>
            <a:off x="442500" y="1924650"/>
            <a:ext cx="4129501" cy="295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9"/>
          <p:cNvCxnSpPr/>
          <p:nvPr/>
        </p:nvCxnSpPr>
        <p:spPr>
          <a:xfrm flipH="1" rot="10800000">
            <a:off x="827850" y="3625100"/>
            <a:ext cx="147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9"/>
          <p:cNvCxnSpPr/>
          <p:nvPr/>
        </p:nvCxnSpPr>
        <p:spPr>
          <a:xfrm rot="10800000">
            <a:off x="1944725" y="4095075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9"/>
          <p:cNvCxnSpPr/>
          <p:nvPr/>
        </p:nvCxnSpPr>
        <p:spPr>
          <a:xfrm rot="10800000">
            <a:off x="1053725" y="4021600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9"/>
          <p:cNvCxnSpPr/>
          <p:nvPr/>
        </p:nvCxnSpPr>
        <p:spPr>
          <a:xfrm rot="10800000">
            <a:off x="1147350" y="3887700"/>
            <a:ext cx="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9"/>
          <p:cNvCxnSpPr/>
          <p:nvPr/>
        </p:nvCxnSpPr>
        <p:spPr>
          <a:xfrm rot="10800000">
            <a:off x="1283550" y="3477900"/>
            <a:ext cx="162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9"/>
          <p:cNvCxnSpPr/>
          <p:nvPr/>
        </p:nvCxnSpPr>
        <p:spPr>
          <a:xfrm rot="10800000">
            <a:off x="2589700" y="3606600"/>
            <a:ext cx="162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9"/>
          <p:cNvCxnSpPr/>
          <p:nvPr/>
        </p:nvCxnSpPr>
        <p:spPr>
          <a:xfrm flipH="1" rot="10800000">
            <a:off x="2746325" y="4474575"/>
            <a:ext cx="9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839233" y="463900"/>
            <a:ext cx="7648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Removing Features: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900"/>
              <a:t>Accuracy</a:t>
            </a:r>
            <a:r>
              <a:rPr lang="en-US" sz="1900"/>
              <a:t>: Not improved</a:t>
            </a:r>
            <a:r>
              <a:rPr b="0" i="0" lang="en-US" sz="1900" u="none" strike="noStrike"/>
              <a:t>, </a:t>
            </a:r>
            <a:r>
              <a:rPr b="0" i="0" lang="en-US" sz="1900" u="none" strike="noStrike">
                <a:solidFill>
                  <a:srgbClr val="FF0000"/>
                </a:solidFill>
              </a:rPr>
              <a:t>BUT </a:t>
            </a:r>
            <a:r>
              <a:rPr b="0" i="0" lang="en-US" sz="1900" u="none" strike="noStrike"/>
              <a:t>similar to </a:t>
            </a:r>
            <a:r>
              <a:rPr lang="en-US" sz="1900"/>
              <a:t>previous best</a:t>
            </a:r>
            <a:r>
              <a:rPr b="0" i="0" lang="en-US" sz="1900" u="none" strike="noStrike"/>
              <a:t>  </a:t>
            </a:r>
            <a:br>
              <a:rPr lang="en-US" sz="1900"/>
            </a:br>
            <a:endParaRPr sz="1900"/>
          </a:p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6027030" y="1687115"/>
            <a:ext cx="246075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b="7789" l="4717" r="47188" t="40005"/>
          <a:stretch/>
        </p:blipFill>
        <p:spPr>
          <a:xfrm>
            <a:off x="1195250" y="1832075"/>
            <a:ext cx="6088051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819150" y="303975"/>
            <a:ext cx="75057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 all the data</a:t>
            </a:r>
            <a:endParaRPr/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311700" y="1152475"/>
            <a:ext cx="8297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etrain the model: Accuracy didn’t improve (91% vs previous best of 92%)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44" y="1681250"/>
            <a:ext cx="7422025" cy="27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type="title"/>
          </p:nvPr>
        </p:nvSpPr>
        <p:spPr>
          <a:xfrm>
            <a:off x="352225" y="322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selected data</a:t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59" y="1146550"/>
            <a:ext cx="4217141" cy="32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806052" y="1572817"/>
            <a:ext cx="3683397" cy="2770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9525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Portuguese</a:t>
            </a:r>
            <a:r>
              <a:rPr lang="en-US" sz="1600">
                <a:solidFill>
                  <a:schemeClr val="lt1"/>
                </a:solidFill>
              </a:rPr>
              <a:t> data from the </a:t>
            </a:r>
            <a:r>
              <a:rPr lang="en-US" sz="1600">
                <a:solidFill>
                  <a:schemeClr val="lt1"/>
                </a:solidFill>
              </a:rPr>
              <a:t>Polytechnical</a:t>
            </a:r>
            <a:r>
              <a:rPr lang="en-US" sz="1600">
                <a:solidFill>
                  <a:schemeClr val="lt1"/>
                </a:solidFill>
              </a:rPr>
              <a:t> Institute of Portalegre. 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Data from </a:t>
            </a:r>
            <a:r>
              <a:rPr b="1" lang="en-US" sz="1600">
                <a:solidFill>
                  <a:schemeClr val="lt1"/>
                </a:solidFill>
              </a:rPr>
              <a:t>2008/9 - 2018/19 </a:t>
            </a:r>
            <a:r>
              <a:rPr lang="en-US" sz="1600">
                <a:solidFill>
                  <a:schemeClr val="lt1"/>
                </a:solidFill>
              </a:rPr>
              <a:t>academic years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17 different undergraduate degrees 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4424 records</a:t>
            </a:r>
            <a:endParaRPr/>
          </a:p>
          <a:p>
            <a:pPr indent="9525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35 attributes (columns)</a:t>
            </a:r>
            <a:endParaRPr/>
          </a:p>
          <a:p>
            <a:pPr indent="87312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250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5">
            <a:alphaModFix/>
          </a:blip>
          <a:srcRect b="3" l="30789" r="32925" t="0"/>
          <a:stretch/>
        </p:blipFill>
        <p:spPr>
          <a:xfrm>
            <a:off x="4794251" y="1873290"/>
            <a:ext cx="1684256" cy="2285919"/>
          </a:xfrm>
          <a:custGeom>
            <a:rect b="b" l="l" r="r" t="t"/>
            <a:pathLst>
              <a:path extrusionOk="0" h="3047892" w="2245675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6">
            <a:alphaModFix/>
          </a:blip>
          <a:srcRect b="-2" l="0" r="2514" t="0"/>
          <a:stretch/>
        </p:blipFill>
        <p:spPr>
          <a:xfrm>
            <a:off x="6601302" y="1873290"/>
            <a:ext cx="1684255" cy="2285919"/>
          </a:xfrm>
          <a:custGeom>
            <a:rect b="b" l="l" r="r" t="t"/>
            <a:pathLst>
              <a:path extrusionOk="0" h="3047892" w="2245674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noFill/>
          <a:ln cap="sq" cmpd="sng" w="19050">
            <a:solidFill>
              <a:srgbClr val="8296B0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/>
              <a:t>Exploratory analysis: Identified f</a:t>
            </a:r>
            <a:r>
              <a:rPr lang="en-US"/>
              <a:t>eatures strongly related to Dropouts: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Younger students at enrollment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Certain </a:t>
            </a:r>
            <a:r>
              <a:rPr lang="en-US">
                <a:solidFill>
                  <a:srgbClr val="FF0000"/>
                </a:solidFill>
              </a:rPr>
              <a:t>degrees</a:t>
            </a:r>
            <a:r>
              <a:rPr lang="en-US">
                <a:solidFill>
                  <a:srgbClr val="FF0000"/>
                </a:solidFill>
              </a:rPr>
              <a:t> courses (Biofuel production, Informatics Engineering) 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International students status.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/>
              <a:t>Accurate </a:t>
            </a:r>
            <a:r>
              <a:rPr lang="en-US"/>
              <a:t>Supervised Learning Model created to predict Graduate/Dropout status: tried LR, tried changing split, Tried RF Classifier.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model further?</a:t>
            </a:r>
            <a:endParaRPr/>
          </a:p>
        </p:txBody>
      </p:sp>
      <p:sp>
        <p:nvSpPr>
          <p:cNvPr id="415" name="Google Shape;415;p44"/>
          <p:cNvSpPr txBox="1"/>
          <p:nvPr>
            <p:ph idx="1" type="body"/>
          </p:nvPr>
        </p:nvSpPr>
        <p:spPr>
          <a:xfrm>
            <a:off x="819150" y="1990725"/>
            <a:ext cx="2020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other oversampling techniques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Using other models 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969" y="1623963"/>
            <a:ext cx="4700050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Steps</a:t>
            </a:r>
            <a:endParaRPr/>
          </a:p>
        </p:txBody>
      </p:sp>
      <p:sp>
        <p:nvSpPr>
          <p:cNvPr id="422" name="Google Shape;422;p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Would a larger dataset improve the accuracy of the model?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Do these </a:t>
            </a:r>
            <a:r>
              <a:rPr lang="en-US" sz="2200">
                <a:solidFill>
                  <a:srgbClr val="F08B54"/>
                </a:solidFill>
              </a:rPr>
              <a:t>results</a:t>
            </a:r>
            <a:r>
              <a:rPr lang="en-US" sz="2200">
                <a:solidFill>
                  <a:srgbClr val="F08B54"/>
                </a:solidFill>
              </a:rPr>
              <a:t> remain true for other universities in Portugal? 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For other courses?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08B54"/>
                </a:solidFill>
              </a:rPr>
              <a:t> Other universities?</a:t>
            </a:r>
            <a:endParaRPr sz="2200">
              <a:solidFill>
                <a:srgbClr val="F08B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F08B5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175"/>
            <a:ext cx="9143999" cy="49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486450" y="303975"/>
            <a:ext cx="8171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Font typeface="Calibri"/>
              <a:buNone/>
            </a:pPr>
            <a:r>
              <a:rPr lang="en-US"/>
              <a:t>SQL Queries Overall Academic Performance by Outcome </a:t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575"/>
            <a:ext cx="4123039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50" y="1617151"/>
            <a:ext cx="383339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50" y="2785602"/>
            <a:ext cx="3781425" cy="130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486450" y="303975"/>
            <a:ext cx="8171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Calibri"/>
              <a:buNone/>
            </a:pPr>
            <a:r>
              <a:rPr lang="en-US"/>
              <a:t>Analysis by Gender 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00" y="1849375"/>
            <a:ext cx="1907201" cy="13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75" y="1596225"/>
            <a:ext cx="3733400" cy="2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00" y="303975"/>
            <a:ext cx="2598425" cy="44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4708" y="177475"/>
            <a:ext cx="38132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Data Cleaning and Processing</a:t>
            </a:r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896277" y="1710258"/>
            <a:ext cx="7349063" cy="2610000"/>
            <a:chOff x="40218" y="23142"/>
            <a:chExt cx="7349063" cy="2610000"/>
          </a:xfrm>
        </p:grpSpPr>
        <p:sp>
          <p:nvSpPr>
            <p:cNvPr id="197" name="Google Shape;197;p19"/>
            <p:cNvSpPr/>
            <p:nvPr/>
          </p:nvSpPr>
          <p:spPr>
            <a:xfrm>
              <a:off x="468000" y="23142"/>
              <a:ext cx="1338187" cy="1338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753187" y="308329"/>
              <a:ext cx="767812" cy="767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0218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40218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REMOVED THE ENROLLED ROWS (APPROXIMATELY 700 ROWS)</a:t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045656" y="23142"/>
              <a:ext cx="1338187" cy="1338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3330843" y="308329"/>
              <a:ext cx="767812" cy="767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617875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2617875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REMOVED THE APPLICATION MODE AND ORDER. THIS INFORMATION WAS ADMINISTRATIVE AND COULD POTENTIALLY CONFUSE OUR MODELLING ANALYSIS. </a:t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623312" y="23142"/>
              <a:ext cx="1338187" cy="13381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908500" y="308329"/>
              <a:ext cx="767812" cy="7678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5195531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5195531" y="1778142"/>
              <a:ext cx="219375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IMPORTED THE DATA INTO SQL AND USED SQL LITE VIEWER.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3092950" y="3039450"/>
            <a:ext cx="1819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00" y="272350"/>
            <a:ext cx="5301051" cy="43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6218000" y="2536425"/>
            <a:ext cx="29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4">
            <a:alphaModFix/>
          </a:blip>
          <a:srcRect b="-3100" l="-19160" r="19159" t="3100"/>
          <a:stretch/>
        </p:blipFill>
        <p:spPr>
          <a:xfrm>
            <a:off x="3747250" y="1861975"/>
            <a:ext cx="5139601" cy="29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66450"/>
            <a:ext cx="6617799" cy="3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00" y="304800"/>
            <a:ext cx="1814500" cy="45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454300" y="338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 VS Graduate &amp; Dropout</a:t>
            </a:r>
            <a:endParaRPr/>
          </a:p>
        </p:txBody>
      </p: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5981350" y="1249050"/>
            <a:ext cx="24369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000000"/>
                </a:solidFill>
              </a:rPr>
              <a:t>The number of dropouts for both male and female are approximately the same.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>
                <a:solidFill>
                  <a:srgbClr val="000000"/>
                </a:solidFill>
              </a:rPr>
              <a:t>The number of graduates is higher for females in comparison to males.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b="10762" l="0" r="10762" t="0"/>
          <a:stretch/>
        </p:blipFill>
        <p:spPr>
          <a:xfrm>
            <a:off x="454300" y="1186750"/>
            <a:ext cx="484640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